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61" r:id="rId5"/>
    <p:sldId id="263" r:id="rId6"/>
    <p:sldId id="264" r:id="rId7"/>
    <p:sldId id="265" r:id="rId8"/>
    <p:sldId id="277" r:id="rId9"/>
    <p:sldId id="266" r:id="rId10"/>
    <p:sldId id="270" r:id="rId11"/>
    <p:sldId id="271" r:id="rId12"/>
    <p:sldId id="272" r:id="rId13"/>
    <p:sldId id="273" r:id="rId14"/>
    <p:sldId id="278" r:id="rId15"/>
    <p:sldId id="275" r:id="rId16"/>
    <p:sldId id="279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3E12-51C5-4126-B407-C46560E631C4}" type="datetimeFigureOut">
              <a:rPr lang="sr-Latn-CS" smtClean="0"/>
              <a:pPr/>
              <a:t>4.10.2014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5D08-F593-4E80-B2B2-6D7D60ABDF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3E12-51C5-4126-B407-C46560E631C4}" type="datetimeFigureOut">
              <a:rPr lang="sr-Latn-CS" smtClean="0"/>
              <a:pPr/>
              <a:t>4.10.2014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5D08-F593-4E80-B2B2-6D7D60ABDF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3E12-51C5-4126-B407-C46560E631C4}" type="datetimeFigureOut">
              <a:rPr lang="sr-Latn-CS" smtClean="0"/>
              <a:pPr/>
              <a:t>4.10.2014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5D08-F593-4E80-B2B2-6D7D60ABDF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3E12-51C5-4126-B407-C46560E631C4}" type="datetimeFigureOut">
              <a:rPr lang="sr-Latn-CS" smtClean="0"/>
              <a:pPr/>
              <a:t>4.10.2014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5D08-F593-4E80-B2B2-6D7D60ABDF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3E12-51C5-4126-B407-C46560E631C4}" type="datetimeFigureOut">
              <a:rPr lang="sr-Latn-CS" smtClean="0"/>
              <a:pPr/>
              <a:t>4.10.2014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5D08-F593-4E80-B2B2-6D7D60ABDF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3E12-51C5-4126-B407-C46560E631C4}" type="datetimeFigureOut">
              <a:rPr lang="sr-Latn-CS" smtClean="0"/>
              <a:pPr/>
              <a:t>4.10.2014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5D08-F593-4E80-B2B2-6D7D60ABDF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3E12-51C5-4126-B407-C46560E631C4}" type="datetimeFigureOut">
              <a:rPr lang="sr-Latn-CS" smtClean="0"/>
              <a:pPr/>
              <a:t>4.10.2014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5D08-F593-4E80-B2B2-6D7D60ABDF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3E12-51C5-4126-B407-C46560E631C4}" type="datetimeFigureOut">
              <a:rPr lang="sr-Latn-CS" smtClean="0"/>
              <a:pPr/>
              <a:t>4.10.2014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5D08-F593-4E80-B2B2-6D7D60ABDF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3E12-51C5-4126-B407-C46560E631C4}" type="datetimeFigureOut">
              <a:rPr lang="sr-Latn-CS" smtClean="0"/>
              <a:pPr/>
              <a:t>4.10.2014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5D08-F593-4E80-B2B2-6D7D60ABDF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3E12-51C5-4126-B407-C46560E631C4}" type="datetimeFigureOut">
              <a:rPr lang="sr-Latn-CS" smtClean="0"/>
              <a:pPr/>
              <a:t>4.10.2014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5D08-F593-4E80-B2B2-6D7D60ABDF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3E12-51C5-4126-B407-C46560E631C4}" type="datetimeFigureOut">
              <a:rPr lang="sr-Latn-CS" smtClean="0"/>
              <a:pPr/>
              <a:t>4.10.2014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5D08-F593-4E80-B2B2-6D7D60ABDF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D3E12-51C5-4126-B407-C46560E631C4}" type="datetimeFigureOut">
              <a:rPr lang="sr-Latn-CS" smtClean="0"/>
              <a:pPr/>
              <a:t>4.10.2014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5D08-F593-4E80-B2B2-6D7D60ABDFE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hr.wikipedia.org/wiki/Broj_55_(2014.)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76672" y="2130425"/>
            <a:ext cx="11233248" cy="2090663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     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Domovinski rat</a:t>
            </a:r>
            <a:br>
              <a:rPr lang="hr-HR" b="1" dirty="0" smtClean="0"/>
            </a:br>
            <a:r>
              <a:rPr lang="hr-HR" b="1" dirty="0" smtClean="0"/>
              <a:t>       </a:t>
            </a:r>
            <a:r>
              <a:rPr lang="hr-HR" sz="3600" dirty="0" smtClean="0"/>
              <a:t>(kronologija događaja od 1989-1998.godine)</a:t>
            </a:r>
            <a:endParaRPr lang="hr-H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6578" y="6500834"/>
            <a:ext cx="2357422" cy="357166"/>
          </a:xfrm>
        </p:spPr>
        <p:txBody>
          <a:bodyPr>
            <a:normAutofit fontScale="62500" lnSpcReduction="20000"/>
          </a:bodyPr>
          <a:lstStyle/>
          <a:p>
            <a:endParaRPr lang="hr-HR" dirty="0"/>
          </a:p>
        </p:txBody>
      </p:sp>
      <p:pic>
        <p:nvPicPr>
          <p:cNvPr id="1026" name="Picture 2" descr="C:\Users\Lidija\Desktop\branitelj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8640"/>
            <a:ext cx="5112568" cy="37261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1992.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74441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14.</a:t>
            </a:r>
            <a:r>
              <a:rPr lang="hr-HR" sz="2400" b="1" dirty="0" smtClean="0"/>
              <a:t> siječnja</a:t>
            </a:r>
            <a:r>
              <a:rPr lang="en-US" sz="2400" dirty="0" smtClean="0"/>
              <a:t> </a:t>
            </a:r>
            <a:r>
              <a:rPr lang="en-US" sz="2400" i="1" dirty="0" smtClean="0"/>
              <a:t>New York Times</a:t>
            </a:r>
            <a:r>
              <a:rPr lang="en-US" sz="2400" dirty="0" smtClean="0"/>
              <a:t> </a:t>
            </a:r>
            <a:r>
              <a:rPr lang="en-US" sz="2400" dirty="0" err="1" smtClean="0"/>
              <a:t>objavio</a:t>
            </a:r>
            <a:r>
              <a:rPr lang="en-US" sz="2400" dirty="0" smtClean="0"/>
              <a:t> je </a:t>
            </a:r>
            <a:r>
              <a:rPr lang="en-US" sz="2400" dirty="0" err="1" smtClean="0"/>
              <a:t>apel</a:t>
            </a:r>
            <a:r>
              <a:rPr lang="en-US" sz="2400" dirty="0" smtClean="0"/>
              <a:t> </a:t>
            </a:r>
            <a:r>
              <a:rPr lang="en-US" sz="2400" i="1" dirty="0" err="1" smtClean="0"/>
              <a:t>Za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mir</a:t>
            </a:r>
            <a:r>
              <a:rPr lang="en-US" sz="2400" i="1" dirty="0" smtClean="0"/>
              <a:t> u </a:t>
            </a:r>
            <a:r>
              <a:rPr lang="en-US" sz="2400" i="1" dirty="0" err="1" smtClean="0"/>
              <a:t>Hrvatskoj</a:t>
            </a:r>
            <a:r>
              <a:rPr lang="en-US" sz="2400" dirty="0" smtClean="0"/>
              <a:t>, </a:t>
            </a:r>
            <a:r>
              <a:rPr lang="en-US" sz="2400" dirty="0" err="1" smtClean="0"/>
              <a:t>koji</a:t>
            </a:r>
            <a:r>
              <a:rPr lang="en-US" sz="2400" dirty="0" smtClean="0"/>
              <a:t> je </a:t>
            </a:r>
            <a:r>
              <a:rPr lang="en-US" sz="2400" dirty="0" err="1" smtClean="0"/>
              <a:t>potpisalo</a:t>
            </a:r>
            <a:r>
              <a:rPr lang="en-US" sz="2400" dirty="0" smtClean="0"/>
              <a:t> 104 </a:t>
            </a:r>
            <a:r>
              <a:rPr lang="en-US" sz="2400" dirty="0" err="1" smtClean="0"/>
              <a:t>dobitnika</a:t>
            </a:r>
            <a:r>
              <a:rPr lang="en-US" sz="2400" dirty="0" smtClean="0"/>
              <a:t> </a:t>
            </a:r>
            <a:r>
              <a:rPr lang="en-US" sz="2400" dirty="0" err="1" smtClean="0"/>
              <a:t>Nobelove</a:t>
            </a:r>
            <a:r>
              <a:rPr lang="en-US" sz="2400" dirty="0" smtClean="0"/>
              <a:t> </a:t>
            </a:r>
            <a:r>
              <a:rPr lang="en-US" sz="2400" dirty="0" err="1" smtClean="0"/>
              <a:t>nagrade</a:t>
            </a:r>
            <a:r>
              <a:rPr lang="en-US" sz="2400" dirty="0" smtClean="0"/>
              <a:t>.</a:t>
            </a:r>
            <a:endParaRPr lang="hr-HR" sz="2400" dirty="0" smtClean="0"/>
          </a:p>
          <a:p>
            <a:r>
              <a:rPr lang="en-US" sz="2400" b="1" dirty="0" smtClean="0"/>
              <a:t>15.</a:t>
            </a:r>
            <a:r>
              <a:rPr lang="hr-HR" sz="2400" b="1" dirty="0" smtClean="0"/>
              <a:t> siječnja</a:t>
            </a:r>
            <a:r>
              <a:rPr lang="en-US" sz="2400" dirty="0" smtClean="0"/>
              <a:t> </a:t>
            </a:r>
            <a:r>
              <a:rPr lang="en-US" sz="2400" dirty="0" err="1" smtClean="0"/>
              <a:t>Republiku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Hrvatsku</a:t>
            </a:r>
            <a:r>
              <a:rPr lang="en-US" sz="2400" dirty="0" smtClean="0"/>
              <a:t> (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Sloveniju</a:t>
            </a:r>
            <a:r>
              <a:rPr lang="en-US" sz="2400" dirty="0" smtClean="0"/>
              <a:t>),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samostalnu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suverenu</a:t>
            </a:r>
            <a:r>
              <a:rPr lang="en-US" sz="2400" dirty="0" smtClean="0"/>
              <a:t> </a:t>
            </a:r>
            <a:r>
              <a:rPr lang="en-US" sz="2400" dirty="0" err="1" smtClean="0"/>
              <a:t>državu</a:t>
            </a:r>
            <a:r>
              <a:rPr lang="en-US" sz="2400" dirty="0" smtClean="0"/>
              <a:t>, </a:t>
            </a:r>
            <a:r>
              <a:rPr lang="en-US" sz="2400" dirty="0" err="1" smtClean="0"/>
              <a:t>priznale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države</a:t>
            </a:r>
            <a:r>
              <a:rPr lang="en-US" sz="2400" dirty="0" smtClean="0"/>
              <a:t> </a:t>
            </a:r>
            <a:r>
              <a:rPr lang="en-US" sz="2400" dirty="0" err="1" smtClean="0"/>
              <a:t>Europske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zajednice</a:t>
            </a:r>
            <a:r>
              <a:rPr lang="en-US" sz="2400" dirty="0" smtClean="0"/>
              <a:t> (EZ): </a:t>
            </a:r>
            <a:r>
              <a:rPr lang="en-US" sz="2400" dirty="0" err="1" smtClean="0"/>
              <a:t>Austrija</a:t>
            </a:r>
            <a:r>
              <a:rPr lang="en-US" sz="2400" dirty="0" smtClean="0"/>
              <a:t>, </a:t>
            </a:r>
            <a:r>
              <a:rPr lang="en-US" sz="2400" dirty="0" err="1" smtClean="0"/>
              <a:t>Belgija</a:t>
            </a:r>
            <a:r>
              <a:rPr lang="en-US" sz="2400" dirty="0" smtClean="0"/>
              <a:t>, </a:t>
            </a:r>
            <a:r>
              <a:rPr lang="en-US" sz="2400" dirty="0" err="1" smtClean="0"/>
              <a:t>Danska</a:t>
            </a:r>
            <a:r>
              <a:rPr lang="en-US" sz="2400" dirty="0" smtClean="0"/>
              <a:t>, </a:t>
            </a:r>
            <a:r>
              <a:rPr lang="en-US" sz="2400" dirty="0" err="1" smtClean="0"/>
              <a:t>Francuska</a:t>
            </a:r>
            <a:r>
              <a:rPr lang="en-US" sz="2400" dirty="0" smtClean="0"/>
              <a:t>, </a:t>
            </a:r>
            <a:r>
              <a:rPr lang="en-US" sz="2400" dirty="0" err="1" smtClean="0"/>
              <a:t>Grčka</a:t>
            </a:r>
            <a:r>
              <a:rPr lang="en-US" sz="2400" dirty="0" smtClean="0"/>
              <a:t>, </a:t>
            </a:r>
            <a:r>
              <a:rPr lang="en-US" sz="2400" dirty="0" err="1" smtClean="0"/>
              <a:t>Italija</a:t>
            </a:r>
            <a:r>
              <a:rPr lang="en-US" sz="2400" dirty="0" smtClean="0"/>
              <a:t>, </a:t>
            </a:r>
            <a:r>
              <a:rPr lang="en-US" sz="2400" dirty="0" err="1" smtClean="0"/>
              <a:t>Luksemburg</a:t>
            </a:r>
            <a:r>
              <a:rPr lang="en-US" sz="2400" dirty="0" smtClean="0"/>
              <a:t>, </a:t>
            </a:r>
            <a:r>
              <a:rPr lang="en-US" sz="2400" dirty="0" err="1" smtClean="0"/>
              <a:t>Nizozemska</a:t>
            </a:r>
            <a:r>
              <a:rPr lang="en-US" sz="2400" dirty="0" smtClean="0"/>
              <a:t>, </a:t>
            </a:r>
            <a:r>
              <a:rPr lang="en-US" sz="2400" dirty="0" err="1" smtClean="0"/>
              <a:t>Njemačka</a:t>
            </a:r>
            <a:r>
              <a:rPr lang="en-US" sz="2400" dirty="0" smtClean="0"/>
              <a:t>, Portugal, </a:t>
            </a:r>
            <a:r>
              <a:rPr lang="en-US" sz="2400" dirty="0" err="1" smtClean="0"/>
              <a:t>Španjolska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Velika</a:t>
            </a:r>
            <a:r>
              <a:rPr lang="en-US" sz="2400" dirty="0" smtClean="0"/>
              <a:t> </a:t>
            </a:r>
            <a:r>
              <a:rPr lang="en-US" sz="2400" dirty="0" err="1" smtClean="0"/>
              <a:t>Britanija</a:t>
            </a:r>
            <a:r>
              <a:rPr lang="en-US" sz="2400" dirty="0" smtClean="0"/>
              <a:t>.</a:t>
            </a:r>
            <a:endParaRPr lang="hr-HR" sz="2400" b="1" dirty="0" smtClean="0"/>
          </a:p>
          <a:p>
            <a:r>
              <a:rPr lang="hr-HR" sz="2400" b="1" dirty="0" smtClean="0"/>
              <a:t>22. svibnja</a:t>
            </a:r>
            <a:r>
              <a:rPr lang="hr-HR" sz="2400" dirty="0" smtClean="0"/>
              <a:t>- Hrvatska primljena u članstvo UN-a</a:t>
            </a:r>
          </a:p>
          <a:p>
            <a:r>
              <a:rPr lang="hr-HR" sz="2400" b="1" dirty="0" smtClean="0"/>
              <a:t>21. lipnja- </a:t>
            </a:r>
            <a:r>
              <a:rPr lang="hr-HR" sz="2400" dirty="0" smtClean="0"/>
              <a:t>oslobodilačka operacija </a:t>
            </a:r>
          </a:p>
          <a:p>
            <a:pPr>
              <a:buNone/>
            </a:pPr>
            <a:r>
              <a:rPr lang="hr-HR" sz="2400" dirty="0" smtClean="0"/>
              <a:t>                         Miljevci</a:t>
            </a:r>
            <a:endParaRPr lang="hr-HR" sz="2400" dirty="0"/>
          </a:p>
        </p:txBody>
      </p:sp>
      <p:pic>
        <p:nvPicPr>
          <p:cNvPr id="6146" name="Picture 2" descr="C:\Users\Lidija\Desktop\Tudman_O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05064"/>
            <a:ext cx="2267744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1993.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396044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27./28.</a:t>
            </a:r>
            <a:r>
              <a:rPr lang="hr-HR" b="1" dirty="0" smtClean="0"/>
              <a:t> siječnja</a:t>
            </a:r>
            <a:r>
              <a:rPr lang="en-US" b="1" dirty="0" smtClean="0"/>
              <a:t> </a:t>
            </a:r>
            <a:r>
              <a:rPr lang="hr-HR" dirty="0" smtClean="0"/>
              <a:t>-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vojska</a:t>
            </a:r>
            <a:r>
              <a:rPr lang="en-US" dirty="0" smtClean="0"/>
              <a:t> </a:t>
            </a:r>
            <a:r>
              <a:rPr lang="en-US" dirty="0" err="1" smtClean="0"/>
              <a:t>oslobodila</a:t>
            </a:r>
            <a:r>
              <a:rPr lang="en-US" dirty="0" smtClean="0"/>
              <a:t> je </a:t>
            </a:r>
            <a:r>
              <a:rPr lang="en-US" dirty="0" err="1" smtClean="0"/>
              <a:t>neka</a:t>
            </a:r>
            <a:r>
              <a:rPr lang="en-US" dirty="0" smtClean="0"/>
              <a:t> </a:t>
            </a:r>
            <a:r>
              <a:rPr lang="en-US" dirty="0" err="1" smtClean="0"/>
              <a:t>sela</a:t>
            </a:r>
            <a:r>
              <a:rPr lang="en-US" dirty="0" smtClean="0"/>
              <a:t> u </a:t>
            </a:r>
            <a:r>
              <a:rPr lang="en-US" dirty="0" err="1" smtClean="0"/>
              <a:t>okolici</a:t>
            </a:r>
            <a:r>
              <a:rPr lang="en-US" dirty="0" smtClean="0"/>
              <a:t> </a:t>
            </a:r>
            <a:r>
              <a:rPr lang="en-US" dirty="0" err="1" smtClean="0"/>
              <a:t>Sinja</a:t>
            </a:r>
            <a:r>
              <a:rPr lang="en-US" dirty="0" smtClean="0"/>
              <a:t> (</a:t>
            </a:r>
            <a:r>
              <a:rPr lang="en-US" dirty="0" err="1" smtClean="0"/>
              <a:t>Satrić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Potravlje</a:t>
            </a:r>
            <a:r>
              <a:rPr lang="en-US" dirty="0" smtClean="0"/>
              <a:t>) </a:t>
            </a:r>
            <a:r>
              <a:rPr lang="en-US" dirty="0" err="1" smtClean="0"/>
              <a:t>te</a:t>
            </a:r>
            <a:r>
              <a:rPr lang="en-US" dirty="0" smtClean="0"/>
              <a:t> HE </a:t>
            </a:r>
            <a:r>
              <a:rPr lang="en-US" dirty="0" err="1" smtClean="0"/>
              <a:t>Peruča</a:t>
            </a:r>
            <a:r>
              <a:rPr lang="en-US" dirty="0" smtClean="0"/>
              <a:t> (</a:t>
            </a:r>
            <a:r>
              <a:rPr lang="en-US" dirty="0" err="1" smtClean="0"/>
              <a:t>akcija</a:t>
            </a:r>
            <a:r>
              <a:rPr lang="en-US" dirty="0" smtClean="0"/>
              <a:t> </a:t>
            </a:r>
            <a:r>
              <a:rPr lang="en-US" i="1" dirty="0" err="1" smtClean="0"/>
              <a:t>Pe</a:t>
            </a:r>
            <a:r>
              <a:rPr lang="hr-HR" i="1" dirty="0" smtClean="0"/>
              <a:t>r</a:t>
            </a:r>
            <a:r>
              <a:rPr lang="en-US" i="1" dirty="0" err="1" smtClean="0"/>
              <a:t>uča</a:t>
            </a:r>
            <a:r>
              <a:rPr lang="en-US" dirty="0" smtClean="0"/>
              <a:t>).</a:t>
            </a:r>
            <a:endParaRPr lang="hr-HR" dirty="0" smtClean="0"/>
          </a:p>
          <a:p>
            <a:r>
              <a:rPr lang="vi-VN" sz="3000" b="1" dirty="0" smtClean="0">
                <a:latin typeface="Calibri" pitchFamily="34" charset="0"/>
              </a:rPr>
              <a:t>25.</a:t>
            </a:r>
            <a:r>
              <a:rPr lang="hr-HR" sz="3000" b="1" dirty="0" smtClean="0">
                <a:latin typeface="Calibri" pitchFamily="34" charset="0"/>
              </a:rPr>
              <a:t> svibnja</a:t>
            </a:r>
            <a:r>
              <a:rPr lang="vi-VN" sz="3000" dirty="0" smtClean="0">
                <a:latin typeface="Calibri" pitchFamily="34" charset="0"/>
              </a:rPr>
              <a:t> </a:t>
            </a:r>
            <a:r>
              <a:rPr lang="hr-HR" sz="3000" dirty="0" smtClean="0">
                <a:latin typeface="Calibri" pitchFamily="34" charset="0"/>
              </a:rPr>
              <a:t>-</a:t>
            </a:r>
            <a:r>
              <a:rPr lang="vi-VN" sz="3000" dirty="0" smtClean="0">
                <a:latin typeface="Calibri" pitchFamily="34" charset="0"/>
              </a:rPr>
              <a:t>Rezolucijom (827) VS UN-a osnovan je Međunarodni sud za ratne zločine na području bivše SFRJ, sa sjedištem u Haagu.</a:t>
            </a:r>
            <a:endParaRPr lang="hr-HR" sz="3000" dirty="0" smtClean="0">
              <a:latin typeface="Calibri" pitchFamily="34" charset="0"/>
            </a:endParaRPr>
          </a:p>
          <a:p>
            <a:r>
              <a:rPr lang="en-US" sz="3000" b="1" dirty="0" smtClean="0"/>
              <a:t>9.</a:t>
            </a:r>
            <a:r>
              <a:rPr lang="hr-HR" sz="3000" b="1" dirty="0" smtClean="0"/>
              <a:t> rujna</a:t>
            </a:r>
            <a:r>
              <a:rPr lang="hr-HR" sz="3000" dirty="0" smtClean="0"/>
              <a:t>-</a:t>
            </a:r>
            <a:r>
              <a:rPr lang="en-US" sz="3000" dirty="0" smtClean="0"/>
              <a:t> </a:t>
            </a:r>
            <a:r>
              <a:rPr lang="en-US" sz="3000" dirty="0" err="1" smtClean="0"/>
              <a:t>Vojnom</a:t>
            </a:r>
            <a:r>
              <a:rPr lang="en-US" sz="3000" dirty="0" smtClean="0"/>
              <a:t> </a:t>
            </a:r>
            <a:r>
              <a:rPr lang="en-US" sz="3000" dirty="0" err="1" smtClean="0"/>
              <a:t>akcijom</a:t>
            </a:r>
            <a:r>
              <a:rPr lang="en-US" sz="3000" dirty="0" smtClean="0"/>
              <a:t> HV je </a:t>
            </a:r>
            <a:r>
              <a:rPr lang="en-US" sz="3000" dirty="0" err="1" smtClean="0"/>
              <a:t>oslobodio</a:t>
            </a:r>
            <a:r>
              <a:rPr lang="en-US" sz="3000" dirty="0" smtClean="0"/>
              <a:t> </a:t>
            </a:r>
            <a:r>
              <a:rPr lang="en-US" sz="3000" dirty="0" err="1" smtClean="0"/>
              <a:t>tzv</a:t>
            </a:r>
            <a:r>
              <a:rPr lang="en-US" sz="3000" dirty="0" smtClean="0"/>
              <a:t>. </a:t>
            </a:r>
            <a:r>
              <a:rPr lang="en-US" sz="3000" dirty="0" err="1" smtClean="0"/>
              <a:t>Medački</a:t>
            </a:r>
            <a:r>
              <a:rPr lang="en-US" sz="3000" dirty="0" smtClean="0"/>
              <a:t> </a:t>
            </a:r>
            <a:r>
              <a:rPr lang="en-US" sz="3000" dirty="0" err="1" smtClean="0"/>
              <a:t>džep</a:t>
            </a:r>
            <a:r>
              <a:rPr lang="en-US" sz="3000" dirty="0" smtClean="0"/>
              <a:t>, </a:t>
            </a:r>
            <a:r>
              <a:rPr lang="en-US" sz="3000" dirty="0" err="1" smtClean="0"/>
              <a:t>jugoistočno</a:t>
            </a:r>
            <a:r>
              <a:rPr lang="en-US" sz="3000" dirty="0" smtClean="0"/>
              <a:t> </a:t>
            </a:r>
            <a:r>
              <a:rPr lang="en-US" sz="3000" dirty="0" err="1" smtClean="0"/>
              <a:t>od</a:t>
            </a:r>
            <a:r>
              <a:rPr lang="en-US" sz="3000" dirty="0" smtClean="0"/>
              <a:t> </a:t>
            </a:r>
            <a:r>
              <a:rPr lang="en-US" sz="3000" dirty="0" err="1" smtClean="0"/>
              <a:t>Gospića</a:t>
            </a:r>
            <a:r>
              <a:rPr lang="en-US" sz="3000" dirty="0" smtClean="0"/>
              <a:t> </a:t>
            </a:r>
            <a:endParaRPr lang="hr-HR" sz="3000" dirty="0">
              <a:latin typeface="Calibri" pitchFamily="34" charset="0"/>
            </a:endParaRPr>
          </a:p>
        </p:txBody>
      </p:sp>
      <p:pic>
        <p:nvPicPr>
          <p:cNvPr id="7171" name="Picture 3" descr="C:\Users\Lidija\Desktop\gardijske_brigade 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97152"/>
            <a:ext cx="3096344" cy="188498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b="1" dirty="0" smtClean="0"/>
              <a:t>1994.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676456" cy="4813995"/>
          </a:xfrm>
        </p:spPr>
        <p:txBody>
          <a:bodyPr>
            <a:normAutofit lnSpcReduction="10000"/>
          </a:bodyPr>
          <a:lstStyle/>
          <a:p>
            <a:r>
              <a:rPr lang="vi-VN" b="1" dirty="0" smtClean="0">
                <a:latin typeface="Calibri" pitchFamily="34" charset="0"/>
              </a:rPr>
              <a:t>29.</a:t>
            </a:r>
            <a:r>
              <a:rPr lang="hr-HR" b="1" dirty="0" smtClean="0">
                <a:latin typeface="Calibri" pitchFamily="34" charset="0"/>
              </a:rPr>
              <a:t> ožujka</a:t>
            </a:r>
            <a:r>
              <a:rPr lang="vi-VN" dirty="0" smtClean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-p</a:t>
            </a:r>
            <a:r>
              <a:rPr lang="vi-VN" dirty="0" smtClean="0">
                <a:latin typeface="Calibri" pitchFamily="34" charset="0"/>
              </a:rPr>
              <a:t>redstavnici hrvatskih vlasti i pobunjenih Srba potpisali su u ruskoj ambasadi u Zagrebu sporazum o trajnom primirju (prekid bojnih djelovanja i razdvajanje između HV-a i naoružanih pobunjenih Srba u Republici Hrvatskoj), uspostavi gospodarskih odnosa i političkom rješenju (Zagrebački sporazum)</a:t>
            </a:r>
            <a:endParaRPr lang="hr-HR" b="1" dirty="0" smtClean="0">
              <a:latin typeface="Calibri" pitchFamily="34" charset="0"/>
            </a:endParaRPr>
          </a:p>
          <a:p>
            <a:r>
              <a:rPr lang="hr-HR" b="1" dirty="0" smtClean="0"/>
              <a:t>11. rujna </a:t>
            </a:r>
            <a:r>
              <a:rPr lang="hr-HR" dirty="0" smtClean="0"/>
              <a:t>- papa Ivan Pavao II. slavio je misu na Zagrebačkom hipodromu, na kojoj je sudjelovalo oko milijun vjernika.</a:t>
            </a:r>
            <a:endParaRPr lang="hr-HR" dirty="0"/>
          </a:p>
        </p:txBody>
      </p:sp>
      <p:pic>
        <p:nvPicPr>
          <p:cNvPr id="8195" name="Picture 3" descr="C:\Users\Lidija\Desktop\Papa-u_Z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941168"/>
            <a:ext cx="2223120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1995.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sz="3000" b="1" dirty="0" smtClean="0">
                <a:latin typeface="Calibri" pitchFamily="34" charset="0"/>
              </a:rPr>
              <a:t>22. srpnja </a:t>
            </a:r>
            <a:r>
              <a:rPr lang="vi-VN" sz="3000" dirty="0" smtClean="0">
                <a:latin typeface="Calibri" pitchFamily="34" charset="0"/>
              </a:rPr>
              <a:t>- Hrvatski predsjednik Franjo Tuđman i predsjednik Bosne i Hercegovine Alija Izetbegović potpisali su Splitsku deklaraciju</a:t>
            </a:r>
            <a:endParaRPr lang="hr-HR" sz="3000" dirty="0" smtClean="0">
              <a:latin typeface="Calibri" pitchFamily="34" charset="0"/>
            </a:endParaRPr>
          </a:p>
          <a:p>
            <a:r>
              <a:rPr lang="hr-HR" sz="3000" b="1" u="sng" dirty="0" smtClean="0">
                <a:latin typeface="Calibri" pitchFamily="34" charset="0"/>
              </a:rPr>
              <a:t>1. svibnja </a:t>
            </a:r>
            <a:r>
              <a:rPr lang="hr-HR" sz="3000" u="sng" dirty="0" smtClean="0">
                <a:latin typeface="Calibri" pitchFamily="34" charset="0"/>
              </a:rPr>
              <a:t>- Bljesak</a:t>
            </a:r>
            <a:endParaRPr lang="hr-HR" sz="3000" b="1" u="sng" dirty="0" smtClean="0">
              <a:latin typeface="Calibri" pitchFamily="34" charset="0"/>
            </a:endParaRPr>
          </a:p>
          <a:p>
            <a:r>
              <a:rPr lang="hr-HR" sz="3000" b="1" u="sng" dirty="0" smtClean="0">
                <a:latin typeface="Calibri" pitchFamily="34" charset="0"/>
              </a:rPr>
              <a:t>4. kolovoza </a:t>
            </a:r>
            <a:r>
              <a:rPr lang="hr-HR" sz="3000" u="sng" dirty="0" smtClean="0">
                <a:latin typeface="Calibri" pitchFamily="34" charset="0"/>
              </a:rPr>
              <a:t>- Hrvatska vojska pokreće operaciju Oluja</a:t>
            </a:r>
          </a:p>
          <a:p>
            <a:r>
              <a:rPr lang="hr-HR" sz="3000" b="1" dirty="0" smtClean="0">
                <a:latin typeface="Calibri" pitchFamily="34" charset="0"/>
              </a:rPr>
              <a:t>7. kolovoza </a:t>
            </a:r>
            <a:r>
              <a:rPr lang="hr-HR" sz="3000" dirty="0" smtClean="0">
                <a:latin typeface="Calibri" pitchFamily="34" charset="0"/>
              </a:rPr>
              <a:t>- Završena vojno redarstvena akcija Oluja</a:t>
            </a:r>
          </a:p>
          <a:p>
            <a:r>
              <a:rPr lang="vi-VN" sz="3000" b="1" dirty="0" smtClean="0">
                <a:latin typeface="Calibri" pitchFamily="34" charset="0"/>
              </a:rPr>
              <a:t>26. kolovoza </a:t>
            </a:r>
            <a:r>
              <a:rPr lang="vi-VN" sz="3000" dirty="0" smtClean="0">
                <a:latin typeface="Calibri" pitchFamily="34" charset="0"/>
              </a:rPr>
              <a:t>- krenuo Vlak slobode iz Zagreba do Splita, preko Karlovca, Gospića i Knina, čime je ponovno uspostavljena željeznička veza između sjevara i juga Hrvatske</a:t>
            </a:r>
            <a:endParaRPr lang="hr-HR" sz="3000" dirty="0" smtClean="0">
              <a:latin typeface="Calibri" pitchFamily="34" charset="0"/>
            </a:endParaRPr>
          </a:p>
          <a:p>
            <a:endParaRPr lang="hr-HR" sz="2800" u="sn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1995.</a:t>
            </a:r>
            <a:endParaRPr lang="en-US" b="1" dirty="0"/>
          </a:p>
        </p:txBody>
      </p:sp>
      <p:pic>
        <p:nvPicPr>
          <p:cNvPr id="9218" name="Picture 2" descr="C:\Users\Lidija\Desktop\Gardijske brigade na kninskoj tvrdav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752528" cy="4581128"/>
          </a:xfrm>
          <a:prstGeom prst="rect">
            <a:avLst/>
          </a:prstGeom>
          <a:noFill/>
        </p:spPr>
      </p:pic>
      <p:pic>
        <p:nvPicPr>
          <p:cNvPr id="9219" name="Picture 3" descr="C:\Users\Lidija\Desktop\Predaja_srpske_vojsk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3131840" cy="2304256"/>
          </a:xfrm>
          <a:prstGeom prst="rect">
            <a:avLst/>
          </a:prstGeom>
          <a:noFill/>
        </p:spPr>
      </p:pic>
      <p:pic>
        <p:nvPicPr>
          <p:cNvPr id="9220" name="Picture 4" descr="C:\Users\Lidija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180020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1998.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15. siječnja </a:t>
            </a:r>
            <a:r>
              <a:rPr lang="hr-HR" dirty="0" smtClean="0"/>
              <a:t>- Hrvatsko Podunavlje mirnim je putem reintegrirano u ustavnopravni sustav Republike Hrvatske.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</p:txBody>
      </p:sp>
      <p:pic>
        <p:nvPicPr>
          <p:cNvPr id="10242" name="Picture 2" descr="C:\Users\Lidija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4680520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152128"/>
          </a:xfrm>
        </p:spPr>
        <p:txBody>
          <a:bodyPr/>
          <a:lstStyle/>
          <a:p>
            <a:r>
              <a:rPr lang="hr-HR" dirty="0" smtClean="0"/>
              <a:t>Dodatna nastava povijesti-8.razred</a:t>
            </a:r>
            <a:endParaRPr lang="en-US" dirty="0"/>
          </a:p>
        </p:txBody>
      </p:sp>
      <p:pic>
        <p:nvPicPr>
          <p:cNvPr id="11266" name="Picture 2" descr="C:\Users\Lidija\Desktop\sretan vam dan neovisnosti hrvatsk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334719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1989.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dirty="0" smtClean="0"/>
              <a:t>     </a:t>
            </a:r>
          </a:p>
          <a:p>
            <a:r>
              <a:rPr lang="vi-VN" sz="3300" b="1" dirty="0" smtClean="0">
                <a:latin typeface="Calibri" pitchFamily="34" charset="0"/>
              </a:rPr>
              <a:t>28.</a:t>
            </a:r>
            <a:r>
              <a:rPr lang="hr-HR" sz="3300" b="1" dirty="0" smtClean="0">
                <a:latin typeface="Calibri" pitchFamily="34" charset="0"/>
              </a:rPr>
              <a:t>veljače</a:t>
            </a:r>
            <a:r>
              <a:rPr lang="vi-VN" sz="3300" b="1" dirty="0" smtClean="0">
                <a:latin typeface="Calibri" pitchFamily="34" charset="0"/>
              </a:rPr>
              <a:t> </a:t>
            </a:r>
            <a:r>
              <a:rPr lang="hr-HR" sz="3300" dirty="0" smtClean="0">
                <a:latin typeface="Calibri" pitchFamily="34" charset="0"/>
              </a:rPr>
              <a:t>-</a:t>
            </a:r>
            <a:r>
              <a:rPr lang="hr-HR" dirty="0" smtClean="0">
                <a:latin typeface="Calibri" pitchFamily="34" charset="0"/>
              </a:rPr>
              <a:t>u</a:t>
            </a:r>
            <a:r>
              <a:rPr lang="vi-VN" dirty="0" smtClean="0">
                <a:latin typeface="Calibri" pitchFamily="34" charset="0"/>
              </a:rPr>
              <a:t> Beogradu je održan veliki protualbanski miting. Istodobno, “događanje naroda” organizirano je i u Kninu, gdje su Srbi protestirali zbog navodne suradnje hrvatskih i slovenskih političara s “albanskim separatistima”; začeci pobune Srba u Hrvatskoj</a:t>
            </a:r>
            <a:r>
              <a:rPr lang="vi-VN" sz="3300" dirty="0" smtClean="0">
                <a:latin typeface="Calibri" pitchFamily="34" charset="0"/>
              </a:rPr>
              <a:t>.</a:t>
            </a:r>
            <a:endParaRPr lang="hr-HR" sz="3300" dirty="0" smtClean="0">
              <a:latin typeface="Calibri" pitchFamily="34" charset="0"/>
            </a:endParaRPr>
          </a:p>
          <a:p>
            <a:r>
              <a:rPr lang="hr-HR" b="1" dirty="0" smtClean="0"/>
              <a:t>8. svibnja </a:t>
            </a:r>
            <a:r>
              <a:rPr lang="hr-HR" dirty="0" smtClean="0"/>
              <a:t>- Slobodan Milošević izabran za predsjednika Predsjedništva Srbije.</a:t>
            </a:r>
            <a:endParaRPr lang="hr-HR" b="1" dirty="0" smtClean="0"/>
          </a:p>
          <a:p>
            <a:r>
              <a:rPr lang="hr-HR" b="1" dirty="0" smtClean="0"/>
              <a:t>28. lipnja </a:t>
            </a:r>
            <a:r>
              <a:rPr lang="hr-HR" dirty="0" smtClean="0"/>
              <a:t>- Na Kosovu polju (Gazi Mestan) Srbi su proslavili šestogodišnjicu bitke na Kosovu (1389.); u govoru okupljenom mnoštvu (oko milijun Srba), predsjednik SR Srbije S. Milošević zaprijetio je oružanim bitkama</a:t>
            </a:r>
          </a:p>
          <a:p>
            <a:endParaRPr lang="hr-HR" sz="2400" b="1" dirty="0" smtClean="0"/>
          </a:p>
          <a:p>
            <a:endParaRPr lang="hr-HR" sz="2400" b="1" dirty="0" smtClean="0"/>
          </a:p>
          <a:p>
            <a:endParaRPr lang="hr-HR" b="1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miloj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2784">
            <a:off x="8000125" y="2621038"/>
            <a:ext cx="959826" cy="1233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vi-VN" b="1" dirty="0" smtClean="0">
                <a:latin typeface="Calibri" pitchFamily="34" charset="0"/>
              </a:rPr>
              <a:t>30. svibnja </a:t>
            </a:r>
            <a:r>
              <a:rPr lang="vi-VN" dirty="0" smtClean="0">
                <a:latin typeface="Calibri" pitchFamily="34" charset="0"/>
              </a:rPr>
              <a:t>- Konstituiran prvi višestranački Sabor Republike Hrvatske. Za predsjednika Republike izabran je Franjo Tuđman, za predsjednika Vlade Stjepan Mesić, a za predsjednika Sabora Žarko Domljan. Do 2001. godine, taj se dan slavio kao Dan državnosti.</a:t>
            </a:r>
            <a:endParaRPr lang="hr-HR" dirty="0" smtClean="0">
              <a:latin typeface="Calibri" pitchFamily="34" charset="0"/>
            </a:endParaRPr>
          </a:p>
          <a:p>
            <a:endParaRPr lang="hr-HR" sz="800" b="1" dirty="0" smtClean="0"/>
          </a:p>
          <a:p>
            <a:r>
              <a:rPr lang="hr-HR" b="1" dirty="0" smtClean="0"/>
              <a:t>21. srpnja </a:t>
            </a:r>
            <a:r>
              <a:rPr lang="hr-HR" dirty="0" smtClean="0"/>
              <a:t>-u Kninu je proglašena „Srpska autonomna oblast (SAO) Krajina” (općine Obrovac, Benkovac, Gračac, Korenica, Dvor naostajnica); isto se dogodilo i u ostalim općinama RH u kojima su živjeli Srbi: SAO Istočna Slavonija, Baranja i zapadni Srijem (26.II.’91.) i SAO Zapadna Slavonija (12.VIII.’91.). Ustavni sud RH poništio je i odbacio takve odluke kao ilegalne, protuustavne i nevažeće.</a:t>
            </a:r>
          </a:p>
          <a:p>
            <a:r>
              <a:rPr lang="hr-HR" b="1" dirty="0" smtClean="0"/>
              <a:t>22. prosinca </a:t>
            </a:r>
            <a:r>
              <a:rPr lang="hr-HR" dirty="0" smtClean="0"/>
              <a:t>- Hrvatski sabor donio je novi </a:t>
            </a:r>
          </a:p>
          <a:p>
            <a:pPr>
              <a:buNone/>
            </a:pPr>
            <a:r>
              <a:rPr lang="hr-HR" dirty="0" smtClean="0"/>
              <a:t>     Ustav Republike Hrvatske,tzv. “Božićni ustav”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35896" y="548680"/>
            <a:ext cx="16561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dirty="0" smtClean="0"/>
              <a:t>1990.</a:t>
            </a:r>
            <a:endParaRPr lang="en-US" sz="4400" dirty="0"/>
          </a:p>
        </p:txBody>
      </p:sp>
      <p:pic>
        <p:nvPicPr>
          <p:cNvPr id="12291" name="Picture 3" descr="C:\Users\Lidija\Desktop\200px-Ustav_Republike_Hrvatske_b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4039">
            <a:off x="6321801" y="4638590"/>
            <a:ext cx="1944216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hr-HR" b="1" dirty="0" smtClean="0"/>
              <a:t>1991.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vi-VN" sz="2800" b="1" dirty="0" smtClean="0"/>
              <a:t>25. ožujka </a:t>
            </a:r>
            <a:r>
              <a:rPr lang="vi-VN" sz="2800" dirty="0" smtClean="0"/>
              <a:t>- U Karađorđevu se sastali predsjednik Srbije Slobodan Milošević i predsjednik Hrvatske Franjo Tuđman.</a:t>
            </a:r>
            <a:endParaRPr lang="hr-HR" sz="2800" dirty="0" smtClean="0"/>
          </a:p>
          <a:p>
            <a:r>
              <a:rPr lang="hr-HR" sz="2800" b="1" dirty="0" smtClean="0"/>
              <a:t>31. ožujka </a:t>
            </a:r>
            <a:r>
              <a:rPr lang="hr-HR" sz="2800" dirty="0" smtClean="0"/>
              <a:t>- Pogibijom hrvatskog redarstvenika </a:t>
            </a:r>
            <a:r>
              <a:rPr lang="hr-HR" sz="2800" i="1" u="sng" dirty="0" smtClean="0"/>
              <a:t>Josipa Jovića </a:t>
            </a:r>
            <a:r>
              <a:rPr lang="hr-HR" sz="2800" dirty="0" smtClean="0"/>
              <a:t>na Plitvicama simbolično je započeo Domovinski rat.</a:t>
            </a:r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r>
              <a:rPr lang="hr-HR" sz="2800" b="1" dirty="0" smtClean="0"/>
              <a:t>1. travnja</a:t>
            </a:r>
            <a:r>
              <a:rPr lang="hr-HR" sz="2800" dirty="0" smtClean="0"/>
              <a:t> - Samoproglašena vlada pobunjenih hrvatskih Srba na čelu s Milanom Babićem proglasila odvajanje od Hrvatske i priključivanje Srbiji.</a:t>
            </a:r>
          </a:p>
        </p:txBody>
      </p:sp>
      <p:pic>
        <p:nvPicPr>
          <p:cNvPr id="2052" name="Picture 4" descr="C:\Users\Lidija\Desktop\PXL_310313_5942601.jpg.655x300_q85_crop_up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3312368" cy="164477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v_gr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4143404" cy="5301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1991.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810" y="1628800"/>
            <a:ext cx="4929190" cy="5229200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smtClean="0"/>
              <a:t>2. svibnja </a:t>
            </a:r>
            <a:r>
              <a:rPr lang="hr-HR" dirty="0" smtClean="0"/>
              <a:t>- Pokolj u Borovu Selu.</a:t>
            </a:r>
          </a:p>
          <a:p>
            <a:r>
              <a:rPr lang="hr-HR" b="1" dirty="0" smtClean="0"/>
              <a:t>1. lipnja. </a:t>
            </a:r>
            <a:r>
              <a:rPr lang="hr-HR" dirty="0" smtClean="0"/>
              <a:t>- osnovana 114. brigada HV "Škorpioni", Split</a:t>
            </a:r>
          </a:p>
          <a:p>
            <a:r>
              <a:rPr lang="hr-HR" b="1" dirty="0" smtClean="0"/>
              <a:t>25. lipnja </a:t>
            </a:r>
            <a:r>
              <a:rPr lang="hr-HR" dirty="0" smtClean="0"/>
              <a:t>- Hrvatski sabor proglašava neovisnost i donosi odluku da se taj dan slavi kao Dan državnosti.</a:t>
            </a:r>
          </a:p>
          <a:p>
            <a:r>
              <a:rPr lang="hr-HR" b="1" dirty="0" smtClean="0"/>
              <a:t>7. srpnja </a:t>
            </a:r>
            <a:r>
              <a:rPr lang="hr-HR" dirty="0" smtClean="0"/>
              <a:t>- Brijunskom deklaracijom završen desetodnevni rat u Sloveniji.</a:t>
            </a:r>
          </a:p>
          <a:p>
            <a:r>
              <a:rPr lang="hr-HR" b="1" dirty="0" smtClean="0"/>
              <a:t>29. kolovoza </a:t>
            </a:r>
            <a:r>
              <a:rPr lang="hr-HR" dirty="0" smtClean="0"/>
              <a:t>- U Beogradu su članice Bedema ljubavi tražile puštanje Hrvata i ostalih NE-Srba iz JNA.</a:t>
            </a:r>
          </a:p>
          <a:p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1991.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hr-HR" b="1" dirty="0" smtClean="0"/>
              <a:t>3. rujna </a:t>
            </a:r>
            <a:r>
              <a:rPr lang="hr-HR" dirty="0" smtClean="0"/>
              <a:t>- Masovni velikosrpski zločin nad Hrvatima: pokolj u Graboštanima, Stublju, Majuru, Četekovcu, Balincima i Čojlugu.</a:t>
            </a:r>
          </a:p>
          <a:p>
            <a:r>
              <a:rPr lang="hr-HR" b="1" dirty="0" smtClean="0"/>
              <a:t>8. rujna </a:t>
            </a:r>
            <a:r>
              <a:rPr lang="hr-HR" dirty="0" smtClean="0"/>
              <a:t>- pokolj u Kusonjama</a:t>
            </a:r>
            <a:r>
              <a:rPr lang="en-US" dirty="0" smtClean="0"/>
              <a:t>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(</a:t>
            </a:r>
            <a:r>
              <a:rPr lang="en-US" dirty="0" err="1" smtClean="0"/>
              <a:t>igrani</a:t>
            </a:r>
            <a:r>
              <a:rPr lang="en-US" dirty="0" smtClean="0"/>
              <a:t> film 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Broj 55 (2014.)"/>
              </a:rPr>
              <a:t>Broj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Broj 55 (2014.)"/>
              </a:rPr>
              <a:t> 55</a:t>
            </a:r>
            <a:r>
              <a:rPr lang="hr-HR" i="1" dirty="0" smtClean="0"/>
              <a:t>)</a:t>
            </a:r>
            <a:endParaRPr lang="hr-HR" dirty="0" smtClean="0"/>
          </a:p>
          <a:p>
            <a:r>
              <a:rPr lang="hr-HR" b="1" dirty="0" smtClean="0"/>
              <a:t>10. rujna </a:t>
            </a:r>
            <a:r>
              <a:rPr lang="hr-HR" dirty="0" smtClean="0"/>
              <a:t>- Vrhunac bitke za </a:t>
            </a:r>
          </a:p>
          <a:p>
            <a:pPr>
              <a:buNone/>
            </a:pPr>
            <a:r>
              <a:rPr lang="hr-HR" dirty="0" smtClean="0"/>
              <a:t>                       Gospić u Domovinskom ratu: </a:t>
            </a:r>
          </a:p>
          <a:p>
            <a:pPr lvl="2">
              <a:buFont typeface="Wingdings" pitchFamily="2" charset="2"/>
              <a:buChar char="Ø"/>
            </a:pPr>
            <a:r>
              <a:rPr lang="hr-HR" dirty="0" smtClean="0"/>
              <a:t>jedva spriječen velikosrpski prodor tenkovima u grad.</a:t>
            </a:r>
          </a:p>
        </p:txBody>
      </p:sp>
      <p:pic>
        <p:nvPicPr>
          <p:cNvPr id="3075" name="Picture 3" descr="C:\Users\Lidija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140968"/>
            <a:ext cx="2400300" cy="18002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1991.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929411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16. rujna </a:t>
            </a:r>
            <a:r>
              <a:rPr lang="hr-HR" dirty="0" smtClean="0"/>
              <a:t>- Početak bitke za Šibenik i prva pobjeda hrvatskih snaga u Domovinskom ratu</a:t>
            </a:r>
          </a:p>
          <a:p>
            <a:r>
              <a:rPr lang="hr-HR" b="1" dirty="0" smtClean="0"/>
              <a:t>18. rujna </a:t>
            </a:r>
            <a:r>
              <a:rPr lang="hr-HR" dirty="0" smtClean="0"/>
              <a:t>– Masovni velikosrpski zločin nad Hrvatima: kod položaja oko nove bolnice u Petrinji masakrirani pripadnici ZNG.</a:t>
            </a:r>
          </a:p>
          <a:p>
            <a:r>
              <a:rPr lang="vi-VN" sz="2800" b="1" dirty="0" smtClean="0"/>
              <a:t>21. rujna </a:t>
            </a:r>
            <a:r>
              <a:rPr lang="vi-VN" dirty="0" smtClean="0"/>
              <a:t>– </a:t>
            </a:r>
            <a:r>
              <a:rPr lang="vi-VN" sz="2800" dirty="0" smtClean="0"/>
              <a:t>pokolj</a:t>
            </a:r>
            <a:r>
              <a:rPr lang="hr-HR" sz="2800" dirty="0" smtClean="0"/>
              <a:t> Čeha</a:t>
            </a:r>
            <a:r>
              <a:rPr lang="vi-VN" sz="2800" dirty="0" smtClean="0"/>
              <a:t> u Ivanovom Selu.</a:t>
            </a:r>
            <a:endParaRPr lang="hr-HR" sz="2800" dirty="0" smtClean="0"/>
          </a:p>
          <a:p>
            <a:r>
              <a:rPr lang="hr-HR" b="1" dirty="0" smtClean="0">
                <a:solidFill>
                  <a:srgbClr val="FF0000"/>
                </a:solidFill>
              </a:rPr>
              <a:t>8. listopada </a:t>
            </a:r>
            <a:r>
              <a:rPr lang="hr-HR" dirty="0" smtClean="0"/>
              <a:t>- Hrvatski sabor donosi odluku o raskidu državnopravnih sveza s ostalim republikama i pokrajinama SFRJ. </a:t>
            </a:r>
          </a:p>
          <a:p>
            <a:pPr>
              <a:buNone/>
            </a:pPr>
            <a:r>
              <a:rPr lang="hr-HR" dirty="0" smtClean="0"/>
              <a:t>    Danas se taj dan slavi kao</a:t>
            </a:r>
          </a:p>
          <a:p>
            <a:pPr>
              <a:buNone/>
            </a:pPr>
            <a:r>
              <a:rPr lang="hr-HR" dirty="0" smtClean="0"/>
              <a:t>    </a:t>
            </a:r>
            <a:r>
              <a:rPr lang="hr-HR" b="1" u="sng" dirty="0" smtClean="0"/>
              <a:t>Dan neovisnosti</a:t>
            </a:r>
            <a:r>
              <a:rPr lang="hr-HR" dirty="0" smtClean="0"/>
              <a:t> u Hrvatskoj. </a:t>
            </a:r>
            <a:endParaRPr lang="hr-HR" dirty="0"/>
          </a:p>
        </p:txBody>
      </p:sp>
      <p:pic>
        <p:nvPicPr>
          <p:cNvPr id="4099" name="Picture 3" descr="C:\Users\Lidija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37112"/>
            <a:ext cx="4392488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lika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4824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1991.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studenoga </a:t>
            </a:r>
            <a:r>
              <a:rPr lang="hr-HR" dirty="0" smtClean="0"/>
              <a:t>- Srpske trupe okupirale su hrvatski grad Vukovar. </a:t>
            </a:r>
          </a:p>
          <a:p>
            <a:pPr lvl="2">
              <a:buFont typeface="Wingdings" pitchFamily="2" charset="2"/>
              <a:buChar char="Ø"/>
            </a:pPr>
            <a:r>
              <a:rPr lang="hr-HR" dirty="0" smtClean="0"/>
              <a:t>Nakon 87 dana opsade i teških borbi, izolirane su hrvatske snage podlegle izrazito brojnijem i tehnološki opremljenijem neprijatelju. </a:t>
            </a:r>
          </a:p>
          <a:p>
            <a:pPr lvl="2">
              <a:buFont typeface="Wingdings" pitchFamily="2" charset="2"/>
              <a:buChar char="Ø"/>
            </a:pPr>
            <a:r>
              <a:rPr lang="hr-HR" dirty="0" smtClean="0"/>
              <a:t>Unatoč uspjehu zauzeća grada, pobjeda se srbijanskom okupatoru pokazala Pirovom pobjedom. </a:t>
            </a:r>
          </a:p>
          <a:p>
            <a:pPr lvl="2">
              <a:buFont typeface="Wingdings" pitchFamily="2" charset="2"/>
              <a:buChar char="Ø"/>
            </a:pPr>
            <a:r>
              <a:rPr lang="hr-HR" dirty="0" smtClean="0"/>
              <a:t>U danima koji slijede, Velikosrbi su počinili najveće zločini protiv humanosti u Domovinskom ratu.</a:t>
            </a:r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>
              <a:buNone/>
            </a:pPr>
            <a:endParaRPr lang="hr-HR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• 18. studenoga-masakr u Škabrnji</a:t>
            </a:r>
          </a:p>
          <a:p>
            <a:pPr lvl="2">
              <a:buNone/>
            </a:pPr>
            <a:r>
              <a:rPr lang="hr-HR" b="1" dirty="0" smtClean="0"/>
              <a:t>   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hr-HR" b="1" dirty="0" smtClean="0"/>
              <a:t>   6. prosinca </a:t>
            </a:r>
            <a:r>
              <a:rPr lang="hr-HR" dirty="0" smtClean="0"/>
              <a:t>- najžešći napad u opsadi Dubrovnika</a:t>
            </a:r>
            <a:endParaRPr lang="hr-HR" dirty="0"/>
          </a:p>
        </p:txBody>
      </p:sp>
      <p:pic>
        <p:nvPicPr>
          <p:cNvPr id="5122" name="Picture 2" descr="C:\Users\Lidija\Desktop\250px-Vukovar-watertower-after-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1440160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785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     Domovinski rat        (kronologija događaja od 1989-1998.godine)</vt:lpstr>
      <vt:lpstr>1989.</vt:lpstr>
      <vt:lpstr>Slide 3</vt:lpstr>
      <vt:lpstr>1991.</vt:lpstr>
      <vt:lpstr>1991.</vt:lpstr>
      <vt:lpstr>1991.</vt:lpstr>
      <vt:lpstr>1991.</vt:lpstr>
      <vt:lpstr>Slide 8</vt:lpstr>
      <vt:lpstr>1991.</vt:lpstr>
      <vt:lpstr>1992.</vt:lpstr>
      <vt:lpstr>1993.</vt:lpstr>
      <vt:lpstr>1994.</vt:lpstr>
      <vt:lpstr>1995.</vt:lpstr>
      <vt:lpstr>1995.</vt:lpstr>
      <vt:lpstr>1998.</vt:lpstr>
      <vt:lpstr>Dodatna nastava povijesti-8.razred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Dogoađaji  od 1989. do 1998. (Domovinski rat)</dc:title>
  <dc:creator>Filip</dc:creator>
  <cp:lastModifiedBy>Lidija</cp:lastModifiedBy>
  <cp:revision>39</cp:revision>
  <dcterms:created xsi:type="dcterms:W3CDTF">2014-09-26T09:10:37Z</dcterms:created>
  <dcterms:modified xsi:type="dcterms:W3CDTF">2014-10-04T08:43:37Z</dcterms:modified>
</cp:coreProperties>
</file>